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3" r:id="rId3"/>
    <p:sldId id="264" r:id="rId4"/>
    <p:sldId id="257" r:id="rId5"/>
    <p:sldId id="258" r:id="rId6"/>
    <p:sldId id="259" r:id="rId7"/>
    <p:sldId id="260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Volumen de lirio extraído de la Laguna de Zapotlán </a:t>
            </a:r>
          </a:p>
        </c:rich>
      </c:tx>
      <c:layout>
        <c:manualLayout>
          <c:xMode val="edge"/>
          <c:yMode val="edge"/>
          <c:x val="0.20074254252399232"/>
          <c:y val="2.0332193894418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Hoja4!$A$1:$H$1</c:f>
              <c:strCache>
                <c:ptCount val="8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 </c:v>
                </c:pt>
                <c:pt idx="5">
                  <c:v>FEBRERO </c:v>
                </c:pt>
                <c:pt idx="6">
                  <c:v>MARZO</c:v>
                </c:pt>
                <c:pt idx="7">
                  <c:v>Abril </c:v>
                </c:pt>
              </c:strCache>
            </c:strRef>
          </c:cat>
          <c:val>
            <c:numRef>
              <c:f>Hoja4!$A$2:$H$2</c:f>
              <c:numCache>
                <c:formatCode>General</c:formatCode>
                <c:ptCount val="8"/>
                <c:pt idx="0">
                  <c:v>2366</c:v>
                </c:pt>
                <c:pt idx="1">
                  <c:v>4128</c:v>
                </c:pt>
                <c:pt idx="2">
                  <c:v>3325</c:v>
                </c:pt>
                <c:pt idx="3">
                  <c:v>6755</c:v>
                </c:pt>
                <c:pt idx="4">
                  <c:v>3654</c:v>
                </c:pt>
                <c:pt idx="5">
                  <c:v>2919</c:v>
                </c:pt>
                <c:pt idx="6">
                  <c:v>4207</c:v>
                </c:pt>
                <c:pt idx="7">
                  <c:v>2200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2351392"/>
        <c:axId val="312352480"/>
      </c:barChart>
      <c:catAx>
        <c:axId val="31235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200" dirty="0"/>
                  <a:t>periodo de trabajo </a:t>
                </a:r>
              </a:p>
            </c:rich>
          </c:tx>
          <c:layout>
            <c:manualLayout>
              <c:xMode val="edge"/>
              <c:yMode val="edge"/>
              <c:x val="0.45544749132345358"/>
              <c:y val="0.90933006288707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2352480"/>
        <c:crosses val="autoZero"/>
        <c:auto val="1"/>
        <c:lblAlgn val="ctr"/>
        <c:lblOffset val="100"/>
        <c:noMultiLvlLbl val="0"/>
      </c:catAx>
      <c:valAx>
        <c:axId val="3123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100"/>
                  <a:t>metros cúbicos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235139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 w="38100">
      <a:solidFill>
        <a:schemeClr val="accent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Maleza acuática </a:t>
            </a:r>
            <a:r>
              <a:rPr lang="es-MX" dirty="0" smtClean="0"/>
              <a:t>en</a:t>
            </a:r>
            <a:r>
              <a:rPr lang="es-MX" baseline="0" dirty="0" smtClean="0"/>
              <a:t> la Laguna de Zapotlán 2017-2018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Hectáreas de maleza acuática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bg1">
                  <a:alpha val="5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Enero 2017</c:v>
                </c:pt>
                <c:pt idx="1">
                  <c:v>Marzo 2017</c:v>
                </c:pt>
                <c:pt idx="2">
                  <c:v>Abril 2017</c:v>
                </c:pt>
                <c:pt idx="3">
                  <c:v>Mayo 2017</c:v>
                </c:pt>
                <c:pt idx="4">
                  <c:v>Septiembre 2017</c:v>
                </c:pt>
                <c:pt idx="5">
                  <c:v>Octubre 2017</c:v>
                </c:pt>
                <c:pt idx="6">
                  <c:v>Noviembre 2017</c:v>
                </c:pt>
                <c:pt idx="7">
                  <c:v>Enero 2018</c:v>
                </c:pt>
                <c:pt idx="8">
                  <c:v>Marzo 2018</c:v>
                </c:pt>
                <c:pt idx="9">
                  <c:v>Abril 2018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900</c:v>
                </c:pt>
                <c:pt idx="1">
                  <c:v>889.47</c:v>
                </c:pt>
                <c:pt idx="2" formatCode="0.00">
                  <c:v>748.44</c:v>
                </c:pt>
                <c:pt idx="3" formatCode="0.00">
                  <c:v>746.1</c:v>
                </c:pt>
                <c:pt idx="4" formatCode="0.00">
                  <c:v>733.32</c:v>
                </c:pt>
                <c:pt idx="5" formatCode="0.00">
                  <c:v>658.56</c:v>
                </c:pt>
                <c:pt idx="6">
                  <c:v>794.52</c:v>
                </c:pt>
                <c:pt idx="7">
                  <c:v>699.93</c:v>
                </c:pt>
                <c:pt idx="8">
                  <c:v>769.68</c:v>
                </c:pt>
                <c:pt idx="9">
                  <c:v>561.86</c:v>
                </c:pt>
              </c:numCache>
            </c:numRef>
          </c:val>
        </c:ser>
        <c:ser>
          <c:idx val="0"/>
          <c:order val="2"/>
          <c:tx>
            <c:strRef>
              <c:f>Hoja1!$B$1</c:f>
              <c:strCache>
                <c:ptCount val="1"/>
                <c:pt idx="0">
                  <c:v>Hectáreas de espejo de agua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1"/>
              <c:layout>
                <c:manualLayout>
                  <c:x val="-1.5432098765432664E-3"/>
                  <c:y val="-6.3438711156277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58370848008886E-17"/>
                  <c:y val="-4.934121978821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296296296296294E-3"/>
                  <c:y val="-4.2292474104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0864197530864196E-3"/>
                  <c:y val="-5.638996547224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Enero 2017</c:v>
                </c:pt>
                <c:pt idx="1">
                  <c:v>Marzo 2017</c:v>
                </c:pt>
                <c:pt idx="2">
                  <c:v>Abril 2017</c:v>
                </c:pt>
                <c:pt idx="3">
                  <c:v>Mayo 2017</c:v>
                </c:pt>
                <c:pt idx="4">
                  <c:v>Septiembre 2017</c:v>
                </c:pt>
                <c:pt idx="5">
                  <c:v>Octubre 2017</c:v>
                </c:pt>
                <c:pt idx="6">
                  <c:v>Noviembre 2017</c:v>
                </c:pt>
                <c:pt idx="7">
                  <c:v>Enero 2018</c:v>
                </c:pt>
                <c:pt idx="8">
                  <c:v>Marzo 2018</c:v>
                </c:pt>
                <c:pt idx="9">
                  <c:v>Abril 2018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1497.51</c:v>
                </c:pt>
                <c:pt idx="1">
                  <c:v>1444.32</c:v>
                </c:pt>
                <c:pt idx="2" formatCode="0.00">
                  <c:v>1391.22</c:v>
                </c:pt>
                <c:pt idx="3" formatCode="0.00">
                  <c:v>1282.23</c:v>
                </c:pt>
                <c:pt idx="4" formatCode="0.00">
                  <c:v>1449.36</c:v>
                </c:pt>
                <c:pt idx="5">
                  <c:v>1540.69</c:v>
                </c:pt>
                <c:pt idx="6">
                  <c:v>1474.65</c:v>
                </c:pt>
                <c:pt idx="7">
                  <c:v>1464.93</c:v>
                </c:pt>
                <c:pt idx="8">
                  <c:v>1398.24</c:v>
                </c:pt>
                <c:pt idx="9">
                  <c:v>1394.45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4580336"/>
        <c:axId val="324584144"/>
      </c:barChart>
      <c:lineChart>
        <c:grouping val="standard"/>
        <c:varyColors val="0"/>
        <c:ser>
          <c:idx val="2"/>
          <c:order val="1"/>
          <c:tx>
            <c:strRef>
              <c:f>Hoja1!$D$1</c:f>
              <c:strCache>
                <c:ptCount val="1"/>
                <c:pt idx="0">
                  <c:v>Porcentaje de maleza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  <a:headEnd w="sm" len="med"/>
              <a:tailEnd w="sm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6"/>
            <c:marker>
              <c:symbol val="circle"/>
              <c:size val="6"/>
              <c:spPr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5">
                      <a:shade val="95000"/>
                    </a:schemeClr>
                  </a:solidFill>
                  <a:rou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</c:marker>
            <c:bubble3D val="0"/>
            <c:spPr>
              <a:ln w="22225" cap="rnd">
                <a:solidFill>
                  <a:schemeClr val="accent5"/>
                </a:solidFill>
                <a:round/>
                <a:headEnd type="triangle" w="sm" len="med"/>
                <a:tailEnd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12"/>
              <c:layout>
                <c:manualLayout>
                  <c:x val="-3.6909813356663754E-2"/>
                  <c:y val="3.243607055923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alpha val="71000"/>
                </a:schemeClr>
              </a:solidFill>
              <a:ln cap="rnd">
                <a:noFill/>
                <a:beve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Enero 2017</c:v>
                </c:pt>
                <c:pt idx="1">
                  <c:v>Marzo 2017</c:v>
                </c:pt>
                <c:pt idx="2">
                  <c:v>Abril 2017</c:v>
                </c:pt>
                <c:pt idx="3">
                  <c:v>Mayo 2017</c:v>
                </c:pt>
                <c:pt idx="4">
                  <c:v>Septiembre 2017</c:v>
                </c:pt>
                <c:pt idx="5">
                  <c:v>Octubre 2017</c:v>
                </c:pt>
                <c:pt idx="6">
                  <c:v>Noviembre 2017</c:v>
                </c:pt>
                <c:pt idx="7">
                  <c:v>Enero 2018</c:v>
                </c:pt>
              </c:strCache>
            </c:strRef>
          </c:cat>
          <c:val>
            <c:numRef>
              <c:f>Hoja1!$D$2:$D$11</c:f>
              <c:numCache>
                <c:formatCode>0.00%</c:formatCode>
                <c:ptCount val="10"/>
                <c:pt idx="0">
                  <c:v>0.60089999999999999</c:v>
                </c:pt>
                <c:pt idx="1">
                  <c:v>0.61580000000000001</c:v>
                </c:pt>
                <c:pt idx="2">
                  <c:v>0.53779999999999994</c:v>
                </c:pt>
                <c:pt idx="3">
                  <c:v>0.58179999999999998</c:v>
                </c:pt>
                <c:pt idx="4">
                  <c:v>0.50590000000000002</c:v>
                </c:pt>
                <c:pt idx="5">
                  <c:v>0.4274</c:v>
                </c:pt>
                <c:pt idx="6">
                  <c:v>0.53869999999999996</c:v>
                </c:pt>
                <c:pt idx="7">
                  <c:v>0.47770000000000001</c:v>
                </c:pt>
                <c:pt idx="8">
                  <c:v>0.55020000000000002</c:v>
                </c:pt>
                <c:pt idx="9">
                  <c:v>0.40279999999999999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4584688"/>
        <c:axId val="324582512"/>
      </c:lineChart>
      <c:valAx>
        <c:axId val="324584144"/>
        <c:scaling>
          <c:orientation val="minMax"/>
          <c:max val="16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4580336"/>
        <c:crosses val="max"/>
        <c:crossBetween val="between"/>
      </c:valAx>
      <c:catAx>
        <c:axId val="3245803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80000" spcFirstLastPara="1" vertOverflow="ellipsis" wrap="square" anchor="t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4584144"/>
        <c:crosses val="autoZero"/>
        <c:auto val="0"/>
        <c:lblAlgn val="ctr"/>
        <c:lblOffset val="100"/>
        <c:noMultiLvlLbl val="0"/>
      </c:catAx>
      <c:valAx>
        <c:axId val="3245825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4584688"/>
        <c:crosses val="autoZero"/>
        <c:crossBetween val="between"/>
      </c:valAx>
      <c:catAx>
        <c:axId val="3245846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2458251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7DC79-2BF1-4CFC-9B78-F033AB6C2259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7AC7F-A420-4F71-BE1A-E9011D1123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3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E342-3FD6-4CAE-A1A1-778ECDCAEDC0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32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38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00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28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2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5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3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8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5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6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94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51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8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7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70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92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6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54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BCBB-C986-4C5E-9216-3EA58291C088}" type="datetimeFigureOut">
              <a:rPr lang="es-MX" smtClean="0"/>
              <a:t>08/05/2018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4A4C-722E-4BC7-B52D-6A4795213E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5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ECA0-3D17-4769-BEFD-844DBB09083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08/05/2018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1B2B-A2E3-4E5E-9D6D-14CD093D05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2129" y="1308224"/>
            <a:ext cx="105677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Manejo Integral de Malezas Acuáticas</a:t>
            </a:r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</a:p>
          <a:p>
            <a:pPr algn="ctr"/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en la Laguna de Zapotlán</a:t>
            </a: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018" y="0"/>
            <a:ext cx="1229772" cy="502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1456" cy="5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841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_Junta Intermunicipal de Medio Ambiente para la Gestión Integral de la Cuenca  del Río Coahuayana (JIRCO)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4699" y="1231628"/>
            <a:ext cx="50356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Situación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actual 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60730" indent="-16073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</a:rPr>
              <a:t>Arrastre de nutrientes provenientes de fuentes </a:t>
            </a:r>
            <a:r>
              <a:rPr lang="es-MX" sz="2000" dirty="0">
                <a:latin typeface="Century Gothic" panose="020B0502020202020204" pitchFamily="34" charset="0"/>
              </a:rPr>
              <a:t>puntuales y  difusas. </a:t>
            </a:r>
          </a:p>
          <a:p>
            <a:pPr marL="160730" indent="-160730" algn="just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160730" indent="-16073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Arrastre de azolve a consecuencia de la deforestación en la parte media y alta de la cuenca </a:t>
            </a:r>
            <a:endParaRPr lang="es-MX" sz="2000" dirty="0">
              <a:latin typeface="Century Gothic" panose="020B0502020202020204" pitchFamily="34" charset="0"/>
            </a:endParaRPr>
          </a:p>
          <a:p>
            <a:pPr marL="160730" indent="-160730" algn="just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160730" indent="-16073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Proliferación de malezas acuáticas (lirio y tule).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marL="160730" indent="-16073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Afectación en la provisión de bienes y servicios ecosistémicos y biodiversidad.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901" y="1094705"/>
            <a:ext cx="6017330" cy="5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"/>
            <a:ext cx="12192000" cy="10972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prstClr val="white"/>
                </a:solidFill>
              </a:rPr>
              <a:t>_</a:t>
            </a:r>
            <a:r>
              <a:rPr lang="es-MX" sz="2200" b="1" dirty="0">
                <a:solidFill>
                  <a:prstClr val="white"/>
                </a:solidFill>
              </a:rPr>
              <a:t>Junta Intermunicipal de Medio Ambiente para la Gestión Integral </a:t>
            </a:r>
            <a:r>
              <a:rPr lang="es-MX" sz="2200" b="1" dirty="0" smtClean="0">
                <a:solidFill>
                  <a:prstClr val="white"/>
                </a:solidFill>
              </a:rPr>
              <a:t>de la Cuenca del </a:t>
            </a:r>
            <a:r>
              <a:rPr lang="es-MX" sz="2200" b="1" dirty="0">
                <a:solidFill>
                  <a:prstClr val="white"/>
                </a:solidFill>
              </a:rPr>
              <a:t>Río Coahuayana. (JIRCO)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5396" y="2020768"/>
            <a:ext cx="65734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Componentes:</a:t>
            </a:r>
            <a:endParaRPr lang="es-MX" b="1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Adquisición y arrendamiento de maquinaria y equipos </a:t>
            </a:r>
            <a:endParaRPr lang="es-MX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Operación (extracción, manejo y disposición final de malezas acuáticas)</a:t>
            </a:r>
            <a:endParaRPr lang="es-MX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“Campaña por el orgullo de la Laguna de Zapotlán”</a:t>
            </a:r>
            <a:endParaRPr lang="es-MX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Territorial. (implementación de prácticas productivas sustentables)</a:t>
            </a:r>
            <a:endParaRPr lang="es-MX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Biológico. (utilización de 1 especie de escarabajo y 1 hongo)</a:t>
            </a:r>
            <a:endParaRPr lang="es-MX" dirty="0"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6062" y="1085558"/>
            <a:ext cx="1003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Proyecto: Manejo Integral de Malezas Acuáticas, en la Laguna de Zapotlán </a:t>
            </a:r>
            <a:endParaRPr lang="es-MX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5396" y="1616472"/>
            <a:ext cx="599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399" y="3539133"/>
            <a:ext cx="2273835" cy="1393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825" y="1628796"/>
            <a:ext cx="4654041" cy="17605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293" y="5058473"/>
            <a:ext cx="2449862" cy="1630310"/>
          </a:xfrm>
          <a:prstGeom prst="rect">
            <a:avLst/>
          </a:prstGeom>
        </p:spPr>
      </p:pic>
      <p:pic>
        <p:nvPicPr>
          <p:cNvPr id="18" name="Picture 2" descr="La imagen puede contener: una o varias personas, personas sentadas, tabla e interi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1398" y="5082858"/>
            <a:ext cx="2273835" cy="15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8943" y="1305743"/>
            <a:ext cx="7366714" cy="506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s-MX" b="1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MX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realizar los trabajos de extracción, carga y acarreo de malezas acuáticas, actualmente se cuenta con la siguiente maquinaria y equipos:</a:t>
            </a:r>
          </a:p>
          <a:p>
            <a:pPr lvl="0" algn="just">
              <a:lnSpc>
                <a:spcPct val="150000"/>
              </a:lnSpc>
            </a:pP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effectLst/>
                <a:latin typeface="Century Gothic" panose="020B0502020202020204" pitchFamily="34" charset="0"/>
              </a:rPr>
              <a:t>2 bandas cosechadoras de malezas acuáticas.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</a:rPr>
              <a:t>2 lanchas con motor y aditamentos.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effectLst/>
                <a:latin typeface="Century Gothic" panose="020B0502020202020204" pitchFamily="34" charset="0"/>
              </a:rPr>
              <a:t>1 Tractor agrícola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</a:rPr>
              <a:t>1 Cargador frontal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effectLst/>
                <a:latin typeface="Century Gothic" panose="020B0502020202020204" pitchFamily="34" charset="0"/>
              </a:rPr>
              <a:t>1 Remolque forrajero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</a:rPr>
              <a:t>1 Brazo retroexcavador.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5"/>
            <a:ext cx="12192000" cy="10972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prstClr val="white"/>
                </a:solidFill>
              </a:rPr>
              <a:t>_</a:t>
            </a:r>
            <a:r>
              <a:rPr lang="es-MX" sz="2200" b="1" dirty="0">
                <a:solidFill>
                  <a:prstClr val="white"/>
                </a:solidFill>
              </a:rPr>
              <a:t>Junta Intermunicipal de Medio Ambiente para la Gestión Integral </a:t>
            </a:r>
            <a:r>
              <a:rPr lang="es-MX" sz="2200" b="1" dirty="0" smtClean="0">
                <a:solidFill>
                  <a:prstClr val="white"/>
                </a:solidFill>
              </a:rPr>
              <a:t>de la Cuenca del </a:t>
            </a:r>
            <a:r>
              <a:rPr lang="es-MX" sz="2200" b="1" dirty="0">
                <a:solidFill>
                  <a:prstClr val="white"/>
                </a:solidFill>
              </a:rPr>
              <a:t>Río Coahuayana. (JIRCO)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165" y="3371040"/>
            <a:ext cx="1971835" cy="15286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567" y="1367649"/>
            <a:ext cx="4268274" cy="18279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657" y="3371040"/>
            <a:ext cx="2504570" cy="14933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657" y="5039856"/>
            <a:ext cx="2504570" cy="16617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166" y="5039856"/>
            <a:ext cx="1908550" cy="16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"/>
            <a:ext cx="12192000" cy="10972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b="1" dirty="0">
                <a:solidFill>
                  <a:prstClr val="white"/>
                </a:solidFill>
              </a:rPr>
              <a:t>Junta Intermunicipal de Medio Ambiente para la Gestión Integral de la Cuenca del Río Coahuayana. (JIRCO)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89774" y="2049910"/>
            <a:ext cx="6767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realizar los trabajos de extracción y acarreo de malezas acuáticas, se contrataron  </a:t>
            </a: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brigadas de 12 personas, pertenecientes a las 2 cooperativas pesqueras locales. (Pescadores de Gómez Farías; Puerta de la Laguna)</a:t>
            </a: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502" y="1262130"/>
            <a:ext cx="4376669" cy="27560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502" y="4234160"/>
            <a:ext cx="4376669" cy="24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"/>
            <a:ext cx="12192000" cy="10972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b="1" dirty="0">
                <a:solidFill>
                  <a:prstClr val="white"/>
                </a:solidFill>
              </a:rPr>
              <a:t>Junta Intermunicipal de Medio Ambiente para la Gestión Integral de la Cuenca del Río Coahuayana. (JIRCO)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2551" y="1740818"/>
            <a:ext cx="58534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igual forma se tiene en arrendamiento 1 retroexcavadora y 1 camión de volteo, los cuales  realizan trabajos de extracción, manejo, carga, transporte y disposición final de malezas acuáticas.</a:t>
            </a:r>
          </a:p>
          <a:p>
            <a:pPr algn="just"/>
            <a:endParaRPr lang="es-MX" sz="2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ayuntamientos municipales de Gómez Farías y Zapotlán el Grande proporcionan también camiones de volteo que facilitan el traslado y disposición final.</a:t>
            </a:r>
            <a:endParaRPr lang="es-MX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32" y="1296538"/>
            <a:ext cx="3133859" cy="2786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37" y="1288092"/>
            <a:ext cx="2625271" cy="27860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32" y="4264964"/>
            <a:ext cx="3133859" cy="24553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37" y="4264964"/>
            <a:ext cx="2706579" cy="24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425" y="1821396"/>
            <a:ext cx="5460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cuenta con 8 sitios </a:t>
            </a:r>
            <a:r>
              <a:rPr lang="es-MX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disposición  final de lirio acuático.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u="sng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estos sitios el 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lirio es composteado y utilizado como </a:t>
            </a:r>
            <a:r>
              <a:rPr lang="es-MX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y mejorador 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suelos agrícolas.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 cultivos como, maíz, aguacate, orégano, </a:t>
            </a:r>
            <a:r>
              <a:rPr lang="es-MX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pastos y para producción de planta de vivero</a:t>
            </a:r>
            <a:endParaRPr lang="es-MX" sz="2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"/>
            <a:ext cx="12192000" cy="10972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prstClr val="white"/>
                </a:solidFill>
              </a:rPr>
              <a:t>Junta Intermunicipal de Medio Ambiente para la Gestión Integral de la Cuenca del Río Coahuayana. (JIRCO)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64" y="3979572"/>
            <a:ext cx="5533620" cy="27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"/>
            <a:ext cx="12192000" cy="10972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b="1" dirty="0">
                <a:solidFill>
                  <a:prstClr val="white"/>
                </a:solidFill>
              </a:rPr>
              <a:t>Junta Intermunicipal de Medio Ambiente para la Gestión Integral de la Cuenca del Río Coahuayana. (JIRCO)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4795" y="1787889"/>
            <a:ext cx="5521909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Volumen total extraído durante el </a:t>
            </a:r>
            <a:r>
              <a:rPr lang="es-MX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comprendido entre 11 de septiembre 2017 – 30 de Abril 2018 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29,554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m3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216758"/>
              </p:ext>
            </p:extLst>
          </p:nvPr>
        </p:nvGraphicFramePr>
        <p:xfrm>
          <a:off x="5872766" y="1893194"/>
          <a:ext cx="5795493" cy="374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4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063552" y="404665"/>
          <a:ext cx="8229600" cy="540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0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506</Words>
  <Application>Microsoft Office PowerPoint</Application>
  <PresentationFormat>Panorámica</PresentationFormat>
  <Paragraphs>55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Corbel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25</cp:revision>
  <dcterms:created xsi:type="dcterms:W3CDTF">2018-04-17T15:30:36Z</dcterms:created>
  <dcterms:modified xsi:type="dcterms:W3CDTF">2018-05-08T06:33:06Z</dcterms:modified>
</cp:coreProperties>
</file>